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9" r:id="rId2"/>
  </p:sldMasterIdLst>
  <p:notesMasterIdLst>
    <p:notesMasterId r:id="rId11"/>
  </p:notesMasterIdLst>
  <p:handoutMasterIdLst>
    <p:handoutMasterId r:id="rId12"/>
  </p:handoutMasterIdLst>
  <p:sldIdLst>
    <p:sldId id="687" r:id="rId3"/>
    <p:sldId id="694" r:id="rId4"/>
    <p:sldId id="689" r:id="rId5"/>
    <p:sldId id="688" r:id="rId6"/>
    <p:sldId id="671" r:id="rId7"/>
    <p:sldId id="691" r:id="rId8"/>
    <p:sldId id="692" r:id="rId9"/>
    <p:sldId id="693" r:id="rId10"/>
  </p:sldIdLst>
  <p:sldSz cx="9144000" cy="5143500" type="screen16x9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D11B37C-5CFC-42E0-B80B-8A97EB457406}">
          <p14:sldIdLst/>
        </p14:section>
        <p14:section name="Sezione senza titolo" id="{FAB95258-0FC7-4765-8C10-4314EA729EB9}">
          <p14:sldIdLst>
            <p14:sldId id="687"/>
          </p14:sldIdLst>
        </p14:section>
        <p14:section name="Tassonomia" id="{6CD59A4F-C948-4BF6-B989-5B1D66D20C32}">
          <p14:sldIdLst>
            <p14:sldId id="694"/>
            <p14:sldId id="689"/>
            <p14:sldId id="688"/>
            <p14:sldId id="671"/>
            <p14:sldId id="691"/>
            <p14:sldId id="692"/>
            <p14:sldId id="6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FFFFF"/>
    <a:srgbClr val="F79646"/>
    <a:srgbClr val="D0D8E8"/>
    <a:srgbClr val="1F497D"/>
    <a:srgbClr val="EAEAEA"/>
    <a:srgbClr val="4F81BD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9" autoAdjust="0"/>
    <p:restoredTop sz="87726" autoAdjust="0"/>
  </p:normalViewPr>
  <p:slideViewPr>
    <p:cSldViewPr>
      <p:cViewPr>
        <p:scale>
          <a:sx n="75" d="100"/>
          <a:sy n="75" d="100"/>
        </p:scale>
        <p:origin x="-41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3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osilioF\Desktop\Copia%20di%20Pil%20e%20le%20sue%20componenti_Dicem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Foglio1!$B$36:$B$41</c:f>
            </c:numRef>
          </c:val>
        </c:ser>
        <c:ser>
          <c:idx val="1"/>
          <c:order val="1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Foglio1!$C$36:$C$41</c:f>
            </c:numRef>
          </c:val>
        </c:ser>
        <c:ser>
          <c:idx val="2"/>
          <c:order val="2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Foglio1!$D$36:$D$41</c:f>
            </c:numRef>
          </c:val>
        </c:ser>
        <c:ser>
          <c:idx val="3"/>
          <c:order val="3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Foglio1!$E$36:$E$41</c:f>
            </c:numRef>
          </c:val>
        </c:ser>
        <c:ser>
          <c:idx val="4"/>
          <c:order val="4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Foglio1!$F$36:$F$41</c:f>
            </c:numRef>
          </c:val>
        </c:ser>
        <c:ser>
          <c:idx val="5"/>
          <c:order val="5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Foglio1!$G$36:$G$41</c:f>
            </c:numRef>
          </c:val>
        </c:ser>
        <c:ser>
          <c:idx val="6"/>
          <c:order val="6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Foglio1!$H$36:$H$41</c:f>
            </c:numRef>
          </c:val>
        </c:ser>
        <c:ser>
          <c:idx val="7"/>
          <c:order val="7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Foglio1!$I$36:$I$41</c:f>
            </c:numRef>
          </c:val>
        </c:ser>
        <c:ser>
          <c:idx val="8"/>
          <c:order val="8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Foglio1!$J$36:$J$41</c:f>
            </c:numRef>
          </c:val>
        </c:ser>
        <c:ser>
          <c:idx val="9"/>
          <c:order val="9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Foglio1!$K$36:$K$41</c:f>
            </c:numRef>
          </c:val>
        </c:ser>
        <c:ser>
          <c:idx val="10"/>
          <c:order val="10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Foglio1!$L$36:$L$41</c:f>
            </c:numRef>
          </c:val>
        </c:ser>
        <c:ser>
          <c:idx val="11"/>
          <c:order val="11"/>
          <c:invertIfNegative val="0"/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Foglio1!$M$36:$M$41</c:f>
            </c:numRef>
          </c:val>
        </c:ser>
        <c:ser>
          <c:idx val="12"/>
          <c:order val="12"/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Foglio1!$N$36:$N$41</c:f>
              <c:numCache>
                <c:formatCode>#,##0_ ;\-#,##0\ </c:formatCode>
                <c:ptCount val="6"/>
                <c:pt idx="0">
                  <c:v>1687143.2</c:v>
                </c:pt>
                <c:pt idx="1">
                  <c:v>1648646.4</c:v>
                </c:pt>
                <c:pt idx="2">
                  <c:v>1553335.4</c:v>
                </c:pt>
                <c:pt idx="3">
                  <c:v>1542499.2</c:v>
                </c:pt>
                <c:pt idx="4">
                  <c:v>1547891.5</c:v>
                </c:pt>
                <c:pt idx="5">
                  <c:v>1599773.5</c:v>
                </c:pt>
              </c:numCache>
            </c:numRef>
          </c:val>
        </c:ser>
        <c:ser>
          <c:idx val="13"/>
          <c:order val="13"/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Foglio1!$A$36:$A$41</c:f>
              <c:strCache>
                <c:ptCount val="6"/>
                <c:pt idx="0">
                  <c:v>PIL 2007</c:v>
                </c:pt>
                <c:pt idx="1">
                  <c:v>Δ Consumi</c:v>
                </c:pt>
                <c:pt idx="2">
                  <c:v>Δ Investimenti</c:v>
                </c:pt>
                <c:pt idx="3">
                  <c:v>Δ Import</c:v>
                </c:pt>
                <c:pt idx="4">
                  <c:v>Δ Export</c:v>
                </c:pt>
                <c:pt idx="5">
                  <c:v>PIL 2017</c:v>
                </c:pt>
              </c:strCache>
            </c:strRef>
          </c:cat>
          <c:val>
            <c:numRef>
              <c:f>Foglio1!$O$36:$O$41</c:f>
              <c:numCache>
                <c:formatCode>#,##0_ ;\-#,##0\ </c:formatCode>
                <c:ptCount val="6"/>
                <c:pt idx="0">
                  <c:v>0</c:v>
                </c:pt>
                <c:pt idx="1">
                  <c:v>38496.800000000047</c:v>
                </c:pt>
                <c:pt idx="2">
                  <c:v>95311</c:v>
                </c:pt>
                <c:pt idx="3">
                  <c:v>10836.200000000012</c:v>
                </c:pt>
                <c:pt idx="4">
                  <c:v>51882</c:v>
                </c:pt>
                <c:pt idx="5">
                  <c:v>87369.699999999953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2079104"/>
        <c:axId val="102080896"/>
      </c:barChart>
      <c:catAx>
        <c:axId val="10207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02080896"/>
        <c:crosses val="autoZero"/>
        <c:auto val="1"/>
        <c:lblAlgn val="ctr"/>
        <c:lblOffset val="100"/>
        <c:noMultiLvlLbl val="0"/>
      </c:catAx>
      <c:valAx>
        <c:axId val="102080896"/>
        <c:scaling>
          <c:orientation val="minMax"/>
          <c:max val="1700000"/>
          <c:min val="1000000"/>
        </c:scaling>
        <c:delete val="1"/>
        <c:axPos val="l"/>
        <c:numFmt formatCode="#,##0_ ;\-#,##0\ " sourceLinked="1"/>
        <c:majorTickMark val="out"/>
        <c:minorTickMark val="none"/>
        <c:tickLblPos val="nextTo"/>
        <c:crossAx val="10207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FD979D71-FCA6-45E7-9F2E-02EB095F38A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5AF57F70-0BE8-45C0-AA35-F0B4F29FD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5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98DC1A41-EA42-4477-A4CD-FEB3C23882F1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F70595C7-5433-4014-8EF6-477A58A88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57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0660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2F47C7B-1B73-481C-92CC-61AA24133D49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osserviamo il</a:t>
            </a:r>
            <a:r>
              <a:rPr lang="it-IT" baseline="0" dirty="0" smtClean="0"/>
              <a:t> peso delle singole componenti sulla dinamica negativa del PIL degli ultimi 10 anni, osserviamo come il peso maggiore, la vera zavorra, sia rappresentata dagli investimenti, che sono ridotti del 25%, e tra questi di quelli in costruzione, ridottisi di oltre il 31%.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95C7-5433-4014-8EF6-477A58A88B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0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osserviamo il</a:t>
            </a:r>
            <a:r>
              <a:rPr lang="it-IT" baseline="0" dirty="0" smtClean="0"/>
              <a:t> peso delle singole componenti sulla dinamica negativa del PIL degli ultimi 10 anni, osserviamo come il peso maggiore, la vera zavorra, sia rappresentata dagli investimenti, che sono ridotti del 25%, e tra questi di quelli in costruzione, ridottisi di oltre il 31%.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95C7-5433-4014-8EF6-477A58A88B1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0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3732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724A75-B30C-409A-AA1A-D68469306287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4756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F6D604-266A-40CC-915E-809F1D8DCDEC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5780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2A6106-DA67-4193-9478-2EC68C6B4CC7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5902424" cy="110251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5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5186"/>
            <a:ext cx="2232248" cy="245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24" y="2715766"/>
            <a:ext cx="44102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4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Fl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 flipH="1">
            <a:off x="8383959" y="4319571"/>
            <a:ext cx="613328" cy="606887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Rectangle 74"/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Rectangle 89"/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Rectangle 95"/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Rectangle 98"/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Rectangle 102"/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Rectangle 104"/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Rectangle 109"/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Rectangle 110"/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Rectangle 114"/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Rectangle 117"/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8" name="Rectangle 120"/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1" name="Rectangle 123"/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2" name="Rectangle 124"/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24" name="Freeform: Shape 8"/>
          <p:cNvSpPr>
            <a:spLocks/>
          </p:cNvSpPr>
          <p:nvPr userDrawn="1"/>
        </p:nvSpPr>
        <p:spPr bwMode="auto">
          <a:xfrm>
            <a:off x="6834188" y="4667251"/>
            <a:ext cx="2300287" cy="352425"/>
          </a:xfrm>
          <a:custGeom>
            <a:avLst/>
            <a:gdLst>
              <a:gd name="T0" fmla="*/ 0 w 12192148"/>
              <a:gd name="T1" fmla="*/ 0 h 1941773"/>
              <a:gd name="T2" fmla="*/ 0 w 12192148"/>
              <a:gd name="T3" fmla="*/ 0 h 1941773"/>
              <a:gd name="T4" fmla="*/ 0 w 12192148"/>
              <a:gd name="T5" fmla="*/ 0 h 1941773"/>
              <a:gd name="T6" fmla="*/ 0 w 12192148"/>
              <a:gd name="T7" fmla="*/ 0 h 1941773"/>
              <a:gd name="T8" fmla="*/ 0 w 12192148"/>
              <a:gd name="T9" fmla="*/ 0 h 1941773"/>
              <a:gd name="T10" fmla="*/ 0 w 12192148"/>
              <a:gd name="T11" fmla="*/ 0 h 1941773"/>
              <a:gd name="T12" fmla="*/ 0 w 12192148"/>
              <a:gd name="T13" fmla="*/ 0 h 1941773"/>
              <a:gd name="T14" fmla="*/ 0 w 12192148"/>
              <a:gd name="T15" fmla="*/ 0 h 1941773"/>
              <a:gd name="T16" fmla="*/ 1 w 12192148"/>
              <a:gd name="T17" fmla="*/ 0 h 1941773"/>
              <a:gd name="T18" fmla="*/ 1 w 12192148"/>
              <a:gd name="T19" fmla="*/ 0 h 1941773"/>
              <a:gd name="T20" fmla="*/ 1 w 12192148"/>
              <a:gd name="T21" fmla="*/ 0 h 1941773"/>
              <a:gd name="T22" fmla="*/ 1 w 12192148"/>
              <a:gd name="T23" fmla="*/ 0 h 1941773"/>
              <a:gd name="T24" fmla="*/ 1 w 12192148"/>
              <a:gd name="T25" fmla="*/ 0 h 1941773"/>
              <a:gd name="T26" fmla="*/ 1 w 12192148"/>
              <a:gd name="T27" fmla="*/ 0 h 1941773"/>
              <a:gd name="T28" fmla="*/ 1 w 12192148"/>
              <a:gd name="T29" fmla="*/ 0 h 1941773"/>
              <a:gd name="T30" fmla="*/ 1 w 12192148"/>
              <a:gd name="T31" fmla="*/ 0 h 1941773"/>
              <a:gd name="T32" fmla="*/ 1 w 12192148"/>
              <a:gd name="T33" fmla="*/ 0 h 1941773"/>
              <a:gd name="T34" fmla="*/ 1 w 12192148"/>
              <a:gd name="T35" fmla="*/ 0 h 1941773"/>
              <a:gd name="T36" fmla="*/ 1 w 12192148"/>
              <a:gd name="T37" fmla="*/ 0 h 1941773"/>
              <a:gd name="T38" fmla="*/ 1 w 12192148"/>
              <a:gd name="T39" fmla="*/ 0 h 1941773"/>
              <a:gd name="T40" fmla="*/ 1 w 12192148"/>
              <a:gd name="T41" fmla="*/ 0 h 1941773"/>
              <a:gd name="T42" fmla="*/ 0 w 12192148"/>
              <a:gd name="T43" fmla="*/ 0 h 1941773"/>
              <a:gd name="T44" fmla="*/ 0 w 12192148"/>
              <a:gd name="T45" fmla="*/ 0 h 1941773"/>
              <a:gd name="T46" fmla="*/ 0 w 12192148"/>
              <a:gd name="T47" fmla="*/ 0 h 1941773"/>
              <a:gd name="T48" fmla="*/ 0 w 12192148"/>
              <a:gd name="T49" fmla="*/ 0 h 1941773"/>
              <a:gd name="T50" fmla="*/ 0 w 12192148"/>
              <a:gd name="T51" fmla="*/ 0 h 1941773"/>
              <a:gd name="T52" fmla="*/ 0 w 12192148"/>
              <a:gd name="T53" fmla="*/ 0 h 1941773"/>
              <a:gd name="T54" fmla="*/ 0 w 12192148"/>
              <a:gd name="T55" fmla="*/ 0 h 1941773"/>
              <a:gd name="T56" fmla="*/ 0 w 12192148"/>
              <a:gd name="T57" fmla="*/ 0 h 1941773"/>
              <a:gd name="T58" fmla="*/ 0 w 12192148"/>
              <a:gd name="T59" fmla="*/ 0 h 1941773"/>
              <a:gd name="T60" fmla="*/ 0 w 12192148"/>
              <a:gd name="T61" fmla="*/ 0 h 1941773"/>
              <a:gd name="T62" fmla="*/ 0 w 12192148"/>
              <a:gd name="T63" fmla="*/ 0 h 1941773"/>
              <a:gd name="T64" fmla="*/ 0 w 12192148"/>
              <a:gd name="T65" fmla="*/ 0 h 1941773"/>
              <a:gd name="T66" fmla="*/ 0 w 12192148"/>
              <a:gd name="T67" fmla="*/ 0 h 1941773"/>
              <a:gd name="T68" fmla="*/ 0 w 12192148"/>
              <a:gd name="T69" fmla="*/ 0 h 1941773"/>
              <a:gd name="T70" fmla="*/ 0 w 12192148"/>
              <a:gd name="T71" fmla="*/ 0 h 1941773"/>
              <a:gd name="T72" fmla="*/ 0 w 12192148"/>
              <a:gd name="T73" fmla="*/ 0 h 1941773"/>
              <a:gd name="T74" fmla="*/ 0 w 12192148"/>
              <a:gd name="T75" fmla="*/ 0 h 1941773"/>
              <a:gd name="T76" fmla="*/ 0 w 12192148"/>
              <a:gd name="T77" fmla="*/ 0 h 1941773"/>
              <a:gd name="T78" fmla="*/ 0 w 12192148"/>
              <a:gd name="T79" fmla="*/ 0 h 1941773"/>
              <a:gd name="T80" fmla="*/ 0 w 12192148"/>
              <a:gd name="T81" fmla="*/ 0 h 1941773"/>
              <a:gd name="T82" fmla="*/ 0 w 12192148"/>
              <a:gd name="T83" fmla="*/ 0 h 1941773"/>
              <a:gd name="T84" fmla="*/ 0 w 12192148"/>
              <a:gd name="T85" fmla="*/ 0 h 1941773"/>
              <a:gd name="T86" fmla="*/ 0 w 12192148"/>
              <a:gd name="T87" fmla="*/ 0 h 19417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5" name="Rectangle 9"/>
          <p:cNvSpPr/>
          <p:nvPr userDrawn="1"/>
        </p:nvSpPr>
        <p:spPr>
          <a:xfrm>
            <a:off x="0" y="5006976"/>
            <a:ext cx="9144000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Segnaposto numero diapositiva 1"/>
          <p:cNvSpPr txBox="1">
            <a:spLocks/>
          </p:cNvSpPr>
          <p:nvPr userDrawn="1"/>
        </p:nvSpPr>
        <p:spPr>
          <a:xfrm>
            <a:off x="8550275" y="4594225"/>
            <a:ext cx="539750" cy="539750"/>
          </a:xfrm>
          <a:prstGeom prst="ellipse">
            <a:avLst/>
          </a:prstGeom>
          <a:solidFill>
            <a:srgbClr val="D0D8E8">
              <a:alpha val="60000"/>
            </a:srgbClr>
          </a:solidFill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DDA84E13-F88C-4747-BC50-78C94598A8A0}" type="slidenum">
              <a:rPr lang="it-IT" altLang="it-IT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pPr eaLnBrk="1" hangingPunct="1">
                <a:defRPr/>
              </a:pPr>
              <a:t>‹N›</a:t>
            </a:fld>
            <a:endParaRPr lang="it-IT" altLang="it-IT" sz="14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4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l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56720" y="4836189"/>
            <a:ext cx="3399656" cy="273844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Helvetica" pitchFamily="34" charset="0"/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976635" y="4569972"/>
            <a:ext cx="1169152" cy="59406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fld id="{EFE8B80F-9300-41BC-AA15-12AEF16FD6C9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07504" y="4569972"/>
            <a:ext cx="88569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5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l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C4E7187E-67A8-49EF-8933-FEE04FEAF50C}"/>
              </a:ext>
            </a:extLst>
          </p:cNvPr>
          <p:cNvGrpSpPr/>
          <p:nvPr userDrawn="1"/>
        </p:nvGrpSpPr>
        <p:grpSpPr>
          <a:xfrm flipH="1">
            <a:off x="8383959" y="4319569"/>
            <a:ext cx="613328" cy="606887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xmlns="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xmlns="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xmlns="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xmlns="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xmlns="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xmlns="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xmlns="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xmlns="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xmlns="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xmlns="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xmlns="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xmlns="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xmlns="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xmlns="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xmlns="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xmlns="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xmlns="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xmlns="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xmlns="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xmlns="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xmlns="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xmlns="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xmlns="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xmlns="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xmlns="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xmlns="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xmlns="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5">
              <a:extLst>
                <a:ext uri="{FF2B5EF4-FFF2-40B4-BE49-F238E27FC236}">
                  <a16:creationId xmlns:a16="http://schemas.microsoft.com/office/drawing/2014/main" xmlns="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xmlns="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xmlns="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8">
              <a:extLst>
                <a:ext uri="{FF2B5EF4-FFF2-40B4-BE49-F238E27FC236}">
                  <a16:creationId xmlns:a16="http://schemas.microsoft.com/office/drawing/2014/main" xmlns="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xmlns="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0">
              <a:extLst>
                <a:ext uri="{FF2B5EF4-FFF2-40B4-BE49-F238E27FC236}">
                  <a16:creationId xmlns:a16="http://schemas.microsoft.com/office/drawing/2014/main" xmlns="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xmlns="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xmlns="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3">
              <a:extLst>
                <a:ext uri="{FF2B5EF4-FFF2-40B4-BE49-F238E27FC236}">
                  <a16:creationId xmlns:a16="http://schemas.microsoft.com/office/drawing/2014/main" xmlns="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xmlns="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xmlns="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xmlns="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xmlns="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xmlns="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>
              <a:extLst>
                <a:ext uri="{FF2B5EF4-FFF2-40B4-BE49-F238E27FC236}">
                  <a16:creationId xmlns:a16="http://schemas.microsoft.com/office/drawing/2014/main" xmlns="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xmlns="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xmlns="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xmlns="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xmlns="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4">
              <a:extLst>
                <a:ext uri="{FF2B5EF4-FFF2-40B4-BE49-F238E27FC236}">
                  <a16:creationId xmlns:a16="http://schemas.microsoft.com/office/drawing/2014/main" xmlns="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xmlns="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xmlns="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>
              <a:extLst>
                <a:ext uri="{FF2B5EF4-FFF2-40B4-BE49-F238E27FC236}">
                  <a16:creationId xmlns:a16="http://schemas.microsoft.com/office/drawing/2014/main" xmlns="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xmlns="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xmlns="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0">
              <a:extLst>
                <a:ext uri="{FF2B5EF4-FFF2-40B4-BE49-F238E27FC236}">
                  <a16:creationId xmlns:a16="http://schemas.microsoft.com/office/drawing/2014/main" xmlns="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xmlns="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xmlns="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3">
              <a:extLst>
                <a:ext uri="{FF2B5EF4-FFF2-40B4-BE49-F238E27FC236}">
                  <a16:creationId xmlns:a16="http://schemas.microsoft.com/office/drawing/2014/main" xmlns="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xmlns="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xmlns="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6">
              <a:extLst>
                <a:ext uri="{FF2B5EF4-FFF2-40B4-BE49-F238E27FC236}">
                  <a16:creationId xmlns:a16="http://schemas.microsoft.com/office/drawing/2014/main" xmlns="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xmlns="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xmlns="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xmlns="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xmlns="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xmlns="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2">
              <a:extLst>
                <a:ext uri="{FF2B5EF4-FFF2-40B4-BE49-F238E27FC236}">
                  <a16:creationId xmlns:a16="http://schemas.microsoft.com/office/drawing/2014/main" xmlns="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xmlns="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xmlns="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5">
              <a:extLst>
                <a:ext uri="{FF2B5EF4-FFF2-40B4-BE49-F238E27FC236}">
                  <a16:creationId xmlns:a16="http://schemas.microsoft.com/office/drawing/2014/main" xmlns="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xmlns="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xmlns="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>
              <a:extLst>
                <a:ext uri="{FF2B5EF4-FFF2-40B4-BE49-F238E27FC236}">
                  <a16:creationId xmlns:a16="http://schemas.microsoft.com/office/drawing/2014/main" xmlns="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xmlns="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xmlns="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xmlns="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xmlns="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4">
              <a:extLst>
                <a:ext uri="{FF2B5EF4-FFF2-40B4-BE49-F238E27FC236}">
                  <a16:creationId xmlns:a16="http://schemas.microsoft.com/office/drawing/2014/main" xmlns="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5">
              <a:extLst>
                <a:ext uri="{FF2B5EF4-FFF2-40B4-BE49-F238E27FC236}">
                  <a16:creationId xmlns:a16="http://schemas.microsoft.com/office/drawing/2014/main" xmlns="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6">
              <a:extLst>
                <a:ext uri="{FF2B5EF4-FFF2-40B4-BE49-F238E27FC236}">
                  <a16:creationId xmlns:a16="http://schemas.microsoft.com/office/drawing/2014/main" xmlns="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xmlns="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xmlns="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9">
              <a:extLst>
                <a:ext uri="{FF2B5EF4-FFF2-40B4-BE49-F238E27FC236}">
                  <a16:creationId xmlns:a16="http://schemas.microsoft.com/office/drawing/2014/main" xmlns="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0">
              <a:extLst>
                <a:ext uri="{FF2B5EF4-FFF2-40B4-BE49-F238E27FC236}">
                  <a16:creationId xmlns:a16="http://schemas.microsoft.com/office/drawing/2014/main" xmlns="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xmlns="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xmlns="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xmlns="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4">
              <a:extLst>
                <a:ext uri="{FF2B5EF4-FFF2-40B4-BE49-F238E27FC236}">
                  <a16:creationId xmlns:a16="http://schemas.microsoft.com/office/drawing/2014/main" xmlns="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xmlns="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xmlns="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xmlns="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xmlns="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xmlns="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0">
              <a:extLst>
                <a:ext uri="{FF2B5EF4-FFF2-40B4-BE49-F238E27FC236}">
                  <a16:creationId xmlns:a16="http://schemas.microsoft.com/office/drawing/2014/main" xmlns="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xmlns="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xmlns="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3">
              <a:extLst>
                <a:ext uri="{FF2B5EF4-FFF2-40B4-BE49-F238E27FC236}">
                  <a16:creationId xmlns:a16="http://schemas.microsoft.com/office/drawing/2014/main" xmlns="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4">
              <a:extLst>
                <a:ext uri="{FF2B5EF4-FFF2-40B4-BE49-F238E27FC236}">
                  <a16:creationId xmlns:a16="http://schemas.microsoft.com/office/drawing/2014/main" xmlns="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xmlns="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Freeform: Shape 8">
            <a:extLst>
              <a:ext uri="{FF2B5EF4-FFF2-40B4-BE49-F238E27FC236}">
                <a16:creationId xmlns:a16="http://schemas.microsoft.com/office/drawing/2014/main" xmlns="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6834728" y="4667001"/>
            <a:ext cx="2299964" cy="353021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D7DB0ECD-F65B-48DE-891A-862D5ACE45DD}"/>
              </a:ext>
            </a:extLst>
          </p:cNvPr>
          <p:cNvSpPr/>
          <p:nvPr userDrawn="1"/>
        </p:nvSpPr>
        <p:spPr>
          <a:xfrm>
            <a:off x="0" y="5006376"/>
            <a:ext cx="9144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egnaposto numero diapositiva 1"/>
          <p:cNvSpPr txBox="1">
            <a:spLocks/>
          </p:cNvSpPr>
          <p:nvPr userDrawn="1"/>
        </p:nvSpPr>
        <p:spPr>
          <a:xfrm>
            <a:off x="8549801" y="4593761"/>
            <a:ext cx="540000" cy="540000"/>
          </a:xfrm>
          <a:prstGeom prst="ellipse">
            <a:avLst/>
          </a:prstGeom>
          <a:solidFill>
            <a:srgbClr val="D0D8E8">
              <a:alpha val="60000"/>
            </a:srgbClr>
          </a:solidFill>
        </p:spPr>
        <p:txBody>
          <a:bodyPr lIns="0" tIns="0" rIns="0" bIns="0" anchor="ctr" anchorCtr="1"/>
          <a:lstStyle>
            <a:defPPr>
              <a:defRPr lang="it-IT"/>
            </a:defPPr>
            <a:lvl1pPr marL="0" algn="l" defTabSz="914400" rtl="0" eaLnBrk="1" latinLnBrk="0" hangingPunct="1">
              <a:defRPr lang="it-IT" sz="3200" b="1" kern="1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8B80F-9300-41BC-AA15-12AEF16FD6C9}" type="slidenum">
              <a:rPr lang="it-IT" sz="1400" smtClean="0">
                <a:solidFill>
                  <a:srgbClr val="FFFFFF"/>
                </a:solidFill>
              </a:rPr>
              <a:pPr/>
              <a:t>‹N›</a:t>
            </a:fld>
            <a:endParaRPr lang="it-I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3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3"/>
            <a:ext cx="5244602" cy="11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7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6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6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4.gi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15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7976635" y="4569972"/>
            <a:ext cx="1169152" cy="594066"/>
          </a:xfrm>
          <a:prstGeom prst="rect">
            <a:avLst/>
          </a:prstGeom>
        </p:spPr>
        <p:txBody>
          <a:bodyPr anchor="b"/>
          <a:lstStyle>
            <a:lvl1pPr>
              <a:defRPr lang="it-IT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 algn="ctr"/>
            <a:fld id="{EFE8B80F-9300-41BC-AA15-12AEF16FD6C9}" type="slidenum">
              <a:rPr lang="it-IT" smtClean="0"/>
              <a:pPr algn="ctr"/>
              <a:t>‹N›</a:t>
            </a:fld>
            <a:endParaRPr lang="it-IT" dirty="0"/>
          </a:p>
        </p:txBody>
      </p:sp>
      <p:pic>
        <p:nvPicPr>
          <p:cNvPr id="4" name="Picture 2" descr="http://intranet.ance.it/infoportale/immagini/A04-ANCE-NAZ-PO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" y="4643104"/>
            <a:ext cx="235384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4908301" cy="10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1590"/>
            <a:ext cx="9144000" cy="248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439256" y="4083918"/>
            <a:ext cx="7165192" cy="486704"/>
          </a:xfrm>
          <a:prstGeom prst="rect">
            <a:avLst/>
          </a:prstGeom>
          <a:solidFill>
            <a:schemeClr val="bg1">
              <a:alpha val="30196"/>
            </a:scheme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Flavio</a:t>
            </a:r>
            <a:r>
              <a:rPr lang="it-IT" sz="1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Monosilio -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Direzione Affari Economici e Centro Studi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" y="51470"/>
            <a:ext cx="50439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9238" y="0"/>
            <a:ext cx="9124762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Segoe UI Light" panose="020B0502040204020203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/>
              <a:t>L’attenzione per la sostenibilità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0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0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0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5" y="1050925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0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079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3451"/>
            <a:ext cx="107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203451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97101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197101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3451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11389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4389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35756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9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5" y="3357564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35756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2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607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50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0509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052513"/>
            <a:ext cx="1081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203451"/>
            <a:ext cx="107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0" y="465139"/>
            <a:ext cx="9144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it-IT"/>
            </a:defPPr>
            <a:lvl1pPr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742950" indent="-285750" eaLnBrk="0" hangingPunct="0">
              <a:defRPr>
                <a:latin typeface="Verdana" pitchFamily="34" charset="0"/>
              </a:defRPr>
            </a:lvl2pPr>
            <a:lvl3pPr marL="1143000" indent="-228600" eaLnBrk="0" hangingPunct="0">
              <a:defRPr>
                <a:latin typeface="Verdana" pitchFamily="34" charset="0"/>
              </a:defRPr>
            </a:lvl3pPr>
            <a:lvl4pPr marL="1600200" indent="-228600" eaLnBrk="0" hangingPunct="0">
              <a:defRPr>
                <a:latin typeface="Verdana" pitchFamily="34" charset="0"/>
              </a:defRPr>
            </a:lvl4pPr>
            <a:lvl5pPr marL="2057400" indent="-228600" eaLnBrk="0" hangingPunct="0">
              <a:defRPr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it-IT" dirty="0"/>
              <a:t>Dei 17 Goal di Agenda </a:t>
            </a:r>
            <a:r>
              <a:rPr lang="it-IT" dirty="0" smtClean="0"/>
              <a:t>2030 per la sostenibilità…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331640" y="4497734"/>
            <a:ext cx="532316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it-IT"/>
            </a:defPPr>
            <a:lvl1pPr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742950" indent="-285750" eaLnBrk="0" hangingPunct="0">
              <a:defRPr>
                <a:latin typeface="Verdana" pitchFamily="34" charset="0"/>
              </a:defRPr>
            </a:lvl2pPr>
            <a:lvl3pPr marL="1143000" indent="-228600" eaLnBrk="0" hangingPunct="0">
              <a:defRPr>
                <a:latin typeface="Verdana" pitchFamily="34" charset="0"/>
              </a:defRPr>
            </a:lvl3pPr>
            <a:lvl4pPr marL="1600200" indent="-228600" eaLnBrk="0" hangingPunct="0">
              <a:defRPr>
                <a:latin typeface="Verdana" pitchFamily="34" charset="0"/>
              </a:defRPr>
            </a:lvl4pPr>
            <a:lvl5pPr marL="2057400" indent="-228600" eaLnBrk="0" hangingPunct="0">
              <a:defRPr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it-IT" dirty="0"/>
              <a:t>…15 riguardano le costruzioni</a:t>
            </a:r>
          </a:p>
        </p:txBody>
      </p:sp>
    </p:spTree>
    <p:extLst>
      <p:ext uri="{BB962C8B-B14F-4D97-AF65-F5344CB8AC3E}">
        <p14:creationId xmlns:p14="http://schemas.microsoft.com/office/powerpoint/2010/main" val="1051567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188926024"/>
              </p:ext>
            </p:extLst>
          </p:nvPr>
        </p:nvGraphicFramePr>
        <p:xfrm>
          <a:off x="10502900" y="8678863"/>
          <a:ext cx="4572000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CasellaDiTesto 8"/>
          <p:cNvSpPr txBox="1"/>
          <p:nvPr/>
        </p:nvSpPr>
        <p:spPr>
          <a:xfrm>
            <a:off x="13684250" y="9702800"/>
            <a:ext cx="404813" cy="11080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Export</a:t>
            </a:r>
          </a:p>
        </p:txBody>
      </p:sp>
      <p:sp>
        <p:nvSpPr>
          <p:cNvPr id="34" name="CasellaDiTesto 11"/>
          <p:cNvSpPr txBox="1"/>
          <p:nvPr/>
        </p:nvSpPr>
        <p:spPr>
          <a:xfrm>
            <a:off x="10823575" y="8940800"/>
            <a:ext cx="404813" cy="3213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solidFill>
                  <a:schemeClr val="bg1"/>
                </a:solidFill>
              </a:rPr>
              <a:t>PIL 2007</a:t>
            </a:r>
          </a:p>
        </p:txBody>
      </p:sp>
      <p:sp>
        <p:nvSpPr>
          <p:cNvPr id="35" name="CasellaDiTesto 12"/>
          <p:cNvSpPr txBox="1"/>
          <p:nvPr/>
        </p:nvSpPr>
        <p:spPr>
          <a:xfrm>
            <a:off x="14435138" y="9547225"/>
            <a:ext cx="404812" cy="21399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solidFill>
                  <a:schemeClr val="bg1"/>
                </a:solidFill>
              </a:rPr>
              <a:t>PIL 2017</a:t>
            </a:r>
          </a:p>
        </p:txBody>
      </p:sp>
      <p:sp>
        <p:nvSpPr>
          <p:cNvPr id="36" name="CasellaDiTesto 13"/>
          <p:cNvSpPr txBox="1"/>
          <p:nvPr/>
        </p:nvSpPr>
        <p:spPr>
          <a:xfrm>
            <a:off x="11504613" y="9315450"/>
            <a:ext cx="403225" cy="15176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Consumi</a:t>
            </a:r>
          </a:p>
        </p:txBody>
      </p:sp>
      <p:sp>
        <p:nvSpPr>
          <p:cNvPr id="37" name="CasellaDiTesto 14"/>
          <p:cNvSpPr txBox="1"/>
          <p:nvPr/>
        </p:nvSpPr>
        <p:spPr>
          <a:xfrm>
            <a:off x="12242800" y="9674225"/>
            <a:ext cx="404813" cy="116681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Investimenti</a:t>
            </a:r>
          </a:p>
        </p:txBody>
      </p:sp>
      <p:sp>
        <p:nvSpPr>
          <p:cNvPr id="38" name="CasellaDiTesto 15"/>
          <p:cNvSpPr txBox="1"/>
          <p:nvPr/>
        </p:nvSpPr>
        <p:spPr>
          <a:xfrm>
            <a:off x="12934950" y="9732963"/>
            <a:ext cx="403225" cy="109061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Import</a:t>
            </a:r>
          </a:p>
        </p:txBody>
      </p:sp>
      <p:sp>
        <p:nvSpPr>
          <p:cNvPr id="64" name="Titolo 1"/>
          <p:cNvSpPr txBox="1">
            <a:spLocks/>
          </p:cNvSpPr>
          <p:nvPr/>
        </p:nvSpPr>
        <p:spPr>
          <a:xfrm>
            <a:off x="-20150" y="0"/>
            <a:ext cx="9164149" cy="5397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Definizione, scopo e obiettivi della Tassonomia</a:t>
            </a:r>
            <a:endParaRPr 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7918" y="726127"/>
            <a:ext cx="179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Obiettivi:</a:t>
            </a:r>
            <a:endParaRPr lang="it-IT" sz="28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548208" y="1419622"/>
            <a:ext cx="6818689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08000"/>
            <a:r>
              <a:rPr lang="it-IT" sz="2000" dirty="0" smtClean="0"/>
              <a:t>Mitigazione dei cambiamenti climatici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567336" y="2387665"/>
            <a:ext cx="679844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+mj-lt"/>
              <a:buAutoNum type="arabicPeriod"/>
              <a:defRPr sz="2000"/>
            </a:lvl1pPr>
          </a:lstStyle>
          <a:p>
            <a:pPr marL="108000" indent="0">
              <a:buNone/>
            </a:pPr>
            <a:r>
              <a:rPr lang="it-IT" dirty="0" smtClean="0"/>
              <a:t>Uso </a:t>
            </a:r>
            <a:r>
              <a:rPr lang="it-IT" dirty="0"/>
              <a:t>sostenibile e protezione delle acque e delle risorse marine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80" y="35198"/>
            <a:ext cx="2006919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6310" y="1883609"/>
            <a:ext cx="6839465" cy="40011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08000"/>
            <a:r>
              <a:rPr lang="it-IT" sz="2000" dirty="0">
                <a:solidFill>
                  <a:schemeClr val="lt1"/>
                </a:solidFill>
              </a:rPr>
              <a:t>Adattamento ai cambiamenti climatici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9131" y="2891721"/>
            <a:ext cx="6806644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08000"/>
            <a:r>
              <a:rPr lang="it-IT" sz="2000" dirty="0"/>
              <a:t>Transizione verso un'economia circolare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4513" y="3395777"/>
            <a:ext cx="6832384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08000"/>
            <a:r>
              <a:rPr lang="it-IT" sz="2000" dirty="0"/>
              <a:t>Prevenzione e riduzione dell’inquinamento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5777" y="3899833"/>
            <a:ext cx="6844535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08000"/>
            <a:r>
              <a:rPr lang="it-IT" sz="2000" dirty="0">
                <a:solidFill>
                  <a:schemeClr val="bg1"/>
                </a:solidFill>
              </a:rPr>
              <a:t>Protezione e ripristino della biodiversità e degli ecosistemi </a:t>
            </a:r>
          </a:p>
        </p:txBody>
      </p:sp>
      <p:sp>
        <p:nvSpPr>
          <p:cNvPr id="6" name="Ovale 5"/>
          <p:cNvSpPr>
            <a:spLocks/>
          </p:cNvSpPr>
          <p:nvPr/>
        </p:nvSpPr>
        <p:spPr>
          <a:xfrm>
            <a:off x="251520" y="1436556"/>
            <a:ext cx="360000" cy="36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</a:rPr>
              <a:t>1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21" name="Ovale 20"/>
          <p:cNvSpPr>
            <a:spLocks/>
          </p:cNvSpPr>
          <p:nvPr/>
        </p:nvSpPr>
        <p:spPr>
          <a:xfrm>
            <a:off x="251520" y="1906785"/>
            <a:ext cx="360000" cy="360000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</a:rPr>
              <a:t>2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22" name="Ovale 21"/>
          <p:cNvSpPr>
            <a:spLocks/>
          </p:cNvSpPr>
          <p:nvPr/>
        </p:nvSpPr>
        <p:spPr>
          <a:xfrm>
            <a:off x="251560" y="2399253"/>
            <a:ext cx="360000" cy="360000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3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3" name="Ovale 22"/>
          <p:cNvSpPr>
            <a:spLocks/>
          </p:cNvSpPr>
          <p:nvPr/>
        </p:nvSpPr>
        <p:spPr>
          <a:xfrm>
            <a:off x="251560" y="2914897"/>
            <a:ext cx="360000" cy="3600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4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>
            <a:spLocks/>
          </p:cNvSpPr>
          <p:nvPr/>
        </p:nvSpPr>
        <p:spPr>
          <a:xfrm>
            <a:off x="260866" y="3415832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5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5" name="Ovale 24"/>
          <p:cNvSpPr>
            <a:spLocks/>
          </p:cNvSpPr>
          <p:nvPr/>
        </p:nvSpPr>
        <p:spPr>
          <a:xfrm>
            <a:off x="251520" y="3923009"/>
            <a:ext cx="360000" cy="36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</a:rPr>
              <a:t>6</a:t>
            </a:r>
            <a:endParaRPr 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8"/>
          <p:cNvSpPr txBox="1"/>
          <p:nvPr/>
        </p:nvSpPr>
        <p:spPr>
          <a:xfrm>
            <a:off x="13684250" y="9702800"/>
            <a:ext cx="404813" cy="11080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Export</a:t>
            </a:r>
          </a:p>
        </p:txBody>
      </p:sp>
      <p:sp>
        <p:nvSpPr>
          <p:cNvPr id="35" name="CasellaDiTesto 12"/>
          <p:cNvSpPr txBox="1"/>
          <p:nvPr/>
        </p:nvSpPr>
        <p:spPr>
          <a:xfrm>
            <a:off x="14435138" y="9547225"/>
            <a:ext cx="404812" cy="21399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>
                <a:solidFill>
                  <a:schemeClr val="bg1"/>
                </a:solidFill>
              </a:rPr>
              <a:t>PIL 2017</a:t>
            </a:r>
          </a:p>
        </p:txBody>
      </p:sp>
      <p:sp>
        <p:nvSpPr>
          <p:cNvPr id="36" name="CasellaDiTesto 13"/>
          <p:cNvSpPr txBox="1"/>
          <p:nvPr/>
        </p:nvSpPr>
        <p:spPr>
          <a:xfrm>
            <a:off x="11504613" y="9315450"/>
            <a:ext cx="403225" cy="15176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Consumi</a:t>
            </a:r>
          </a:p>
        </p:txBody>
      </p:sp>
      <p:sp>
        <p:nvSpPr>
          <p:cNvPr id="37" name="CasellaDiTesto 14"/>
          <p:cNvSpPr txBox="1"/>
          <p:nvPr/>
        </p:nvSpPr>
        <p:spPr>
          <a:xfrm>
            <a:off x="12242800" y="9674225"/>
            <a:ext cx="404813" cy="116681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Investimenti</a:t>
            </a:r>
          </a:p>
        </p:txBody>
      </p:sp>
      <p:sp>
        <p:nvSpPr>
          <p:cNvPr id="38" name="CasellaDiTesto 15"/>
          <p:cNvSpPr txBox="1"/>
          <p:nvPr/>
        </p:nvSpPr>
        <p:spPr>
          <a:xfrm>
            <a:off x="12934950" y="9732963"/>
            <a:ext cx="403225" cy="109061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400"/>
              <a:t>Δ</a:t>
            </a:r>
            <a:r>
              <a:rPr lang="it-IT" sz="1400"/>
              <a:t> Import</a:t>
            </a:r>
          </a:p>
        </p:txBody>
      </p:sp>
      <p:sp>
        <p:nvSpPr>
          <p:cNvPr id="64" name="Titolo 1"/>
          <p:cNvSpPr txBox="1">
            <a:spLocks/>
          </p:cNvSpPr>
          <p:nvPr/>
        </p:nvSpPr>
        <p:spPr>
          <a:xfrm>
            <a:off x="-20150" y="0"/>
            <a:ext cx="9164149" cy="5397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Soggetti coinvolti</a:t>
            </a:r>
            <a:endParaRPr 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4701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63" y="3211625"/>
            <a:ext cx="41023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63" y="3217509"/>
            <a:ext cx="35735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0" y="3709036"/>
            <a:ext cx="4032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47" y="3660902"/>
            <a:ext cx="32977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55926"/>
            <a:ext cx="36333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5966"/>
            <a:ext cx="35217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7052" y="627534"/>
            <a:ext cx="86354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Attori coinvolti: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88" y="1096647"/>
            <a:ext cx="5504908" cy="12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336194" y="2110836"/>
            <a:ext cx="21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Operatori del mercato </a:t>
            </a:r>
            <a:endParaRPr lang="it-IT" sz="1400" dirty="0" smtClean="0"/>
          </a:p>
          <a:p>
            <a:pPr algn="ctr"/>
            <a:r>
              <a:rPr lang="it-IT" sz="1400" dirty="0" smtClean="0"/>
              <a:t>finanziario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59580" y="2120538"/>
            <a:ext cx="201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Grandi </a:t>
            </a:r>
            <a:r>
              <a:rPr lang="it-IT" sz="1400" dirty="0" smtClean="0"/>
              <a:t>imprese (&gt;500 dipendenti)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97046" y="2120538"/>
            <a:ext cx="160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L'UE e gli Stati membri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06714" y="32175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Costruzioni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878922" y="3135766"/>
            <a:ext cx="273754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it-IT" dirty="0"/>
              <a:t>Agricoltura, foreste e pesca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279905" y="3160605"/>
            <a:ext cx="1560877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it-IT" dirty="0"/>
              <a:t>Manifatturiero</a:t>
            </a:r>
          </a:p>
        </p:txBody>
      </p:sp>
      <p:sp>
        <p:nvSpPr>
          <p:cNvPr id="9" name="Rettangolo 8"/>
          <p:cNvSpPr/>
          <p:nvPr/>
        </p:nvSpPr>
        <p:spPr>
          <a:xfrm>
            <a:off x="971600" y="366090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Elettricità, gas, stoccaggio di energia e trasmissione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93537" y="4146634"/>
            <a:ext cx="592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Acqua, fognature, rifiuti e interventi di bonifica connessi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516216" y="3486886"/>
            <a:ext cx="2112951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it-IT" dirty="0"/>
              <a:t> Trasporto e logistica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935362" y="4112490"/>
            <a:ext cx="532069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it-IT" dirty="0"/>
              <a:t> ICT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51520" y="2643758"/>
            <a:ext cx="8640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Settori coinvolti:</a:t>
            </a:r>
          </a:p>
        </p:txBody>
      </p:sp>
    </p:spTree>
    <p:extLst>
      <p:ext uri="{BB962C8B-B14F-4D97-AF65-F5344CB8AC3E}">
        <p14:creationId xmlns:p14="http://schemas.microsoft.com/office/powerpoint/2010/main" val="918044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4591893" y="534320"/>
            <a:ext cx="4571520" cy="388843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it-IT" sz="2300" b="1" dirty="0"/>
          </a:p>
        </p:txBody>
      </p:sp>
      <p:sp>
        <p:nvSpPr>
          <p:cNvPr id="17" name="Rettangolo 16"/>
          <p:cNvSpPr/>
          <p:nvPr/>
        </p:nvSpPr>
        <p:spPr>
          <a:xfrm>
            <a:off x="-20150" y="534320"/>
            <a:ext cx="4592150" cy="3888432"/>
          </a:xfrm>
          <a:prstGeom prst="rect">
            <a:avLst/>
          </a:prstGeom>
          <a:solidFill>
            <a:srgbClr val="C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-20150" y="1811"/>
            <a:ext cx="9164149" cy="504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Segoe UI Light" panose="020B0502040204020203" pitchFamily="34" charset="0"/>
              </a:defRPr>
            </a:lvl1pPr>
          </a:lstStyle>
          <a:p>
            <a:r>
              <a:rPr lang="it-IT" sz="2000" dirty="0" smtClean="0"/>
              <a:t>La Tassonomia ed il settore delle costruzioni</a:t>
            </a:r>
            <a:endParaRPr lang="it-IT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0" y="69954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006714" y="888414"/>
            <a:ext cx="241315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lvl="0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Costruzioni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1707654"/>
            <a:ext cx="43104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lvl="1" indent="-355600">
              <a:buBlip>
                <a:blip r:embed="rId3"/>
              </a:buBlip>
            </a:pPr>
            <a:r>
              <a:rPr lang="it-IT" dirty="0">
                <a:solidFill>
                  <a:schemeClr val="bg1"/>
                </a:solidFill>
              </a:rPr>
              <a:t>Costruzione di nuovi edifici;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20" y="2202418"/>
            <a:ext cx="43104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lvl="1" indent="-355600">
              <a:buBlip>
                <a:blip r:embed="rId3"/>
              </a:buBlip>
            </a:pPr>
            <a:r>
              <a:rPr lang="it-IT" dirty="0">
                <a:solidFill>
                  <a:schemeClr val="bg1"/>
                </a:solidFill>
              </a:rPr>
              <a:t>Ristrutturazione;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2706474"/>
            <a:ext cx="43104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lvl="1" indent="-355600">
              <a:buBlip>
                <a:blip r:embed="rId3"/>
              </a:buBlip>
            </a:pPr>
            <a:r>
              <a:rPr lang="it-IT" dirty="0">
                <a:solidFill>
                  <a:schemeClr val="bg1"/>
                </a:solidFill>
              </a:rPr>
              <a:t>Singoli interventi e servizi professionali;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1520" y="3210530"/>
            <a:ext cx="43104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lvl="1" indent="-355600">
              <a:buBlip>
                <a:blip r:embed="rId3"/>
              </a:buBlip>
            </a:pPr>
            <a:r>
              <a:rPr lang="it-IT" dirty="0">
                <a:solidFill>
                  <a:schemeClr val="bg1"/>
                </a:solidFill>
              </a:rPr>
              <a:t>Acquisto e proprietà.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716017" y="753160"/>
            <a:ext cx="442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Effetti indiretti del Regolamento: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113338" y="2645499"/>
            <a:ext cx="3779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</a:t>
            </a:r>
            <a:r>
              <a:rPr lang="it-IT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credito </a:t>
            </a:r>
            <a:r>
              <a:rPr lang="it-IT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PMI </a:t>
            </a:r>
            <a:r>
              <a:rPr lang="it-IT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«non sostenibili»</a:t>
            </a:r>
            <a:endParaRPr lang="it-IT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6455336" y="1578536"/>
            <a:ext cx="1259451" cy="900000"/>
            <a:chOff x="5530162" y="1445289"/>
            <a:chExt cx="1599405" cy="12156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0162" y="1643418"/>
              <a:ext cx="1475496" cy="10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ccia in giù 2"/>
            <p:cNvSpPr/>
            <p:nvPr/>
          </p:nvSpPr>
          <p:spPr>
            <a:xfrm rot="18116195" flipH="1">
              <a:off x="6307544" y="1078671"/>
              <a:ext cx="455406" cy="1188641"/>
            </a:xfrm>
            <a:prstGeom prst="downArrow">
              <a:avLst/>
            </a:prstGeom>
            <a:solidFill>
              <a:srgbClr val="CC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3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8" grpId="0"/>
      <p:bldP spid="4" grpId="0"/>
      <p:bldP spid="6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9238" y="0"/>
            <a:ext cx="9124762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I criteri </a:t>
            </a:r>
            <a:r>
              <a:rPr lang="it-IT" dirty="0" smtClean="0"/>
              <a:t>ESG per l’attuazione della Tassonomia</a:t>
            </a:r>
            <a:endParaRPr lang="it-IT" dirty="0"/>
          </a:p>
        </p:txBody>
      </p:sp>
      <p:sp>
        <p:nvSpPr>
          <p:cNvPr id="45061" name="AutoShape 2" descr="The image presents current ESG factors, which are environmental, social and governanc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45062" name="AutoShape 4" descr="The image presents current ESG factors, which are environmental, social and governanc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45064" name="Rettangolo 46"/>
          <p:cNvSpPr>
            <a:spLocks noChangeArrowheads="1"/>
          </p:cNvSpPr>
          <p:nvPr/>
        </p:nvSpPr>
        <p:spPr bwMode="auto">
          <a:xfrm>
            <a:off x="144463" y="627063"/>
            <a:ext cx="8748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latin typeface="Segoe UI Light" pitchFamily="34" charset="0"/>
              </a:rPr>
              <a:t>Come </a:t>
            </a:r>
            <a:r>
              <a:rPr lang="it-IT" altLang="it-IT" sz="2000" b="1" dirty="0" smtClean="0">
                <a:latin typeface="Segoe UI Light" pitchFamily="34" charset="0"/>
              </a:rPr>
              <a:t>giudicare </a:t>
            </a:r>
            <a:r>
              <a:rPr lang="it-IT" altLang="it-IT" sz="2000" b="1" dirty="0">
                <a:latin typeface="Segoe UI Light" pitchFamily="34" charset="0"/>
              </a:rPr>
              <a:t>la sostenibilità degli investimenti da </a:t>
            </a:r>
            <a:r>
              <a:rPr lang="it-IT" altLang="it-IT" sz="2000" b="1" dirty="0" smtClean="0">
                <a:latin typeface="Segoe UI Light" pitchFamily="34" charset="0"/>
              </a:rPr>
              <a:t>finanziare</a:t>
            </a:r>
            <a:r>
              <a:rPr lang="it-IT" altLang="it-IT" sz="2000" dirty="0" smtClean="0">
                <a:latin typeface="Segoe UI Light" pitchFamily="34" charset="0"/>
              </a:rPr>
              <a:t>?</a:t>
            </a:r>
            <a:endParaRPr lang="it-IT" altLang="it-IT" sz="2000" dirty="0">
              <a:latin typeface="Segoe UI Light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11334"/>
            <a:ext cx="720000" cy="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98" y="2067782"/>
            <a:ext cx="792000" cy="792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9" y="2067782"/>
            <a:ext cx="731073" cy="792000"/>
          </a:xfrm>
          <a:prstGeom prst="rect">
            <a:avLst/>
          </a:prstGeom>
        </p:spPr>
      </p:pic>
      <p:sp>
        <p:nvSpPr>
          <p:cNvPr id="10" name="Rettangolo 46"/>
          <p:cNvSpPr>
            <a:spLocks noChangeArrowheads="1"/>
          </p:cNvSpPr>
          <p:nvPr/>
        </p:nvSpPr>
        <p:spPr bwMode="auto">
          <a:xfrm>
            <a:off x="270140" y="1059582"/>
            <a:ext cx="2069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Environmental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11" name="Rettangolo 46"/>
          <p:cNvSpPr>
            <a:spLocks noChangeArrowheads="1"/>
          </p:cNvSpPr>
          <p:nvPr/>
        </p:nvSpPr>
        <p:spPr bwMode="auto">
          <a:xfrm>
            <a:off x="3347864" y="1063692"/>
            <a:ext cx="2069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Social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12" name="Rettangolo 46"/>
          <p:cNvSpPr>
            <a:spLocks noChangeArrowheads="1"/>
          </p:cNvSpPr>
          <p:nvPr/>
        </p:nvSpPr>
        <p:spPr bwMode="auto">
          <a:xfrm>
            <a:off x="6750860" y="1063692"/>
            <a:ext cx="2069612" cy="89255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G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Governance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4463" y="2966630"/>
            <a:ext cx="2483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Emissioni CO</a:t>
            </a:r>
            <a:r>
              <a:rPr lang="it-IT" baseline="-25000" dirty="0" smtClean="0"/>
              <a:t>2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Economia Circolare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Sicurezza ambientale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3312815" y="2966630"/>
            <a:ext cx="2483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Condizioni di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Welfare aziendale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Gender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6481167" y="2966630"/>
            <a:ext cx="2483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Qualità organi di controllo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Legalità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Qualità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17" name="Rettangolo 46"/>
          <p:cNvSpPr>
            <a:spLocks noChangeArrowheads="1"/>
          </p:cNvSpPr>
          <p:nvPr/>
        </p:nvSpPr>
        <p:spPr bwMode="auto">
          <a:xfrm>
            <a:off x="272509" y="1035679"/>
            <a:ext cx="2069612" cy="89255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Environmental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18" name="Rettangolo 46"/>
          <p:cNvSpPr>
            <a:spLocks noChangeArrowheads="1"/>
          </p:cNvSpPr>
          <p:nvPr/>
        </p:nvSpPr>
        <p:spPr bwMode="auto">
          <a:xfrm>
            <a:off x="3350233" y="1039789"/>
            <a:ext cx="2069612" cy="89255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Social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80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19238" y="0"/>
            <a:ext cx="9124762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La finanza sostenibile: processo già in atto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3852" y="627064"/>
            <a:ext cx="8569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/>
              <a:t>L’attenzione della finanza </a:t>
            </a:r>
          </a:p>
          <a:p>
            <a:pPr>
              <a:defRPr/>
            </a:pPr>
            <a:r>
              <a:rPr lang="it-IT" dirty="0"/>
              <a:t>	Il 40% dei grandi Investitori istituzionali europei ha dichiarato di aver integrato i 	fattori ESG tra i criteri della propria strategia di portafoglio (in Italia </a:t>
            </a:r>
            <a:r>
              <a:rPr lang="it-IT" dirty="0" smtClean="0"/>
              <a:t>il 46</a:t>
            </a:r>
            <a:r>
              <a:rPr lang="it-IT" dirty="0"/>
              <a:t>%)</a:t>
            </a:r>
          </a:p>
          <a:p>
            <a:pPr>
              <a:defRPr/>
            </a:pPr>
            <a:r>
              <a:rPr lang="it-IT" dirty="0"/>
              <a:t>	Al 31 dicembre 2018, in Italia si contano 288 fondi sostenibili (contro i 120 del 	2008) distribuiti da 70 diverse gestori per un patrimonio gestito di circa 64 </a:t>
            </a:r>
            <a:r>
              <a:rPr lang="it-IT" dirty="0" err="1"/>
              <a:t>mld</a:t>
            </a:r>
            <a:r>
              <a:rPr lang="it-IT" dirty="0"/>
              <a:t> 	di euro</a:t>
            </a:r>
          </a:p>
          <a:p>
            <a:pPr>
              <a:defRPr/>
            </a:pPr>
            <a:r>
              <a:rPr lang="it-IT" dirty="0"/>
              <a:t>	Anche le banche si stanno adeguando, integrando i propri sistemi di valutazione 	con i criteri ESG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0825" y="2935288"/>
            <a:ext cx="86423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/>
              <a:t>I vantaggi degli investimenti «socialmente responsabili»</a:t>
            </a:r>
          </a:p>
          <a:p>
            <a:pPr>
              <a:defRPr/>
            </a:pPr>
            <a:r>
              <a:rPr lang="it-IT" dirty="0"/>
              <a:t>	Attese di </a:t>
            </a:r>
            <a:r>
              <a:rPr lang="it-IT" b="1" dirty="0"/>
              <a:t>rendimento di lungo periodo </a:t>
            </a:r>
            <a:r>
              <a:rPr lang="it-IT" dirty="0"/>
              <a:t>più stabili e quantitativamente più 	elevate;</a:t>
            </a:r>
          </a:p>
          <a:p>
            <a:pPr>
              <a:defRPr/>
            </a:pPr>
            <a:r>
              <a:rPr lang="it-IT" dirty="0"/>
              <a:t>	Maggiore </a:t>
            </a:r>
            <a:r>
              <a:rPr lang="it-IT" b="1" dirty="0"/>
              <a:t>contenimento dei rischi </a:t>
            </a:r>
            <a:r>
              <a:rPr lang="it-IT" dirty="0"/>
              <a:t>anche nei periodi di forte volatilità;</a:t>
            </a:r>
          </a:p>
          <a:p>
            <a:pPr>
              <a:defRPr/>
            </a:pPr>
            <a:r>
              <a:rPr lang="it-IT" dirty="0"/>
              <a:t>	Più elevata </a:t>
            </a:r>
            <a:r>
              <a:rPr lang="it-IT" b="1" dirty="0"/>
              <a:t>diversificazione</a:t>
            </a:r>
            <a:r>
              <a:rPr lang="it-IT" dirty="0"/>
              <a:t> del portafoglio </a:t>
            </a:r>
          </a:p>
        </p:txBody>
      </p:sp>
    </p:spTree>
    <p:extLst>
      <p:ext uri="{BB962C8B-B14F-4D97-AF65-F5344CB8AC3E}">
        <p14:creationId xmlns:p14="http://schemas.microsoft.com/office/powerpoint/2010/main" val="99445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503238"/>
            <a:ext cx="9124950" cy="127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Il lavoro interno alle banche</a:t>
            </a:r>
            <a:endParaRPr lang="it-IT" sz="24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9238" y="0"/>
            <a:ext cx="9124762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La finanza sostenibile</a:t>
            </a:r>
          </a:p>
        </p:txBody>
      </p:sp>
      <p:sp>
        <p:nvSpPr>
          <p:cNvPr id="47110" name="Rettangolo 1"/>
          <p:cNvSpPr>
            <a:spLocks noChangeArrowheads="1"/>
          </p:cNvSpPr>
          <p:nvPr/>
        </p:nvSpPr>
        <p:spPr bwMode="auto">
          <a:xfrm>
            <a:off x="323852" y="1779589"/>
            <a:ext cx="856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800" dirty="0" smtClean="0">
                <a:latin typeface="Calibri" pitchFamily="34" charset="0"/>
              </a:rPr>
              <a:t>Struttura dell’impresa</a:t>
            </a:r>
            <a:endParaRPr lang="it-IT" altLang="it-IT" sz="1800" dirty="0">
              <a:latin typeface="Calibri" pitchFamily="34" charset="0"/>
            </a:endParaRPr>
          </a:p>
        </p:txBody>
      </p:sp>
      <p:sp>
        <p:nvSpPr>
          <p:cNvPr id="47111" name="Rettangolo 2"/>
          <p:cNvSpPr>
            <a:spLocks noChangeArrowheads="1"/>
          </p:cNvSpPr>
          <p:nvPr/>
        </p:nvSpPr>
        <p:spPr bwMode="auto">
          <a:xfrm>
            <a:off x="323852" y="2211388"/>
            <a:ext cx="8640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800" dirty="0" smtClean="0">
                <a:latin typeface="Calibri" pitchFamily="34" charset="0"/>
              </a:rPr>
              <a:t>Certificazioni Aziendali (EN ISO 9001  Sistema di Gestione per la Qualità, EN ISO 14001  Sistema di Gestione Ambientale, EN ISO 45001  Sistema di Gestione Salute e Sicurezza sul Lavoro (ex OHSAS 18001), Regolarità contributiva)</a:t>
            </a:r>
            <a:endParaRPr lang="it-IT" altLang="it-IT" sz="1800" dirty="0"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852" y="2932114"/>
            <a:ext cx="86407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Certificazioni del Personale </a:t>
            </a:r>
            <a:r>
              <a:rPr lang="it-IT" dirty="0" smtClean="0"/>
              <a:t>(per le </a:t>
            </a:r>
            <a:r>
              <a:rPr lang="it-IT" dirty="0" err="1" smtClean="0"/>
              <a:t>imrpese</a:t>
            </a:r>
            <a:r>
              <a:rPr lang="it-IT" dirty="0" smtClean="0"/>
              <a:t> che </a:t>
            </a:r>
            <a:r>
              <a:rPr lang="it-IT" dirty="0"/>
              <a:t>realizzano impianti: Certificazione F-GAS (gestione gas Fluorati responsabile effetto serra), Certificazione IPMVP (International Performance </a:t>
            </a:r>
            <a:r>
              <a:rPr lang="it-IT" dirty="0" err="1"/>
              <a:t>Measurement</a:t>
            </a:r>
            <a:r>
              <a:rPr lang="it-IT" dirty="0"/>
              <a:t> and </a:t>
            </a:r>
            <a:r>
              <a:rPr lang="it-IT" dirty="0" err="1"/>
              <a:t>Verifical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)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852" y="3629228"/>
            <a:ext cx="86407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Referenze Lavori realizzati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851" y="3975906"/>
            <a:ext cx="86407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Adozione Modello </a:t>
            </a:r>
            <a:r>
              <a:rPr lang="it-IT" dirty="0" smtClean="0"/>
              <a:t>Organizzativo D</a:t>
            </a:r>
            <a:r>
              <a:rPr lang="it-IT" dirty="0"/>
              <a:t>. Lgs.231/01 + Asseverazione sistemi di gestione della sicurezza (elemento aggiuntivo</a:t>
            </a:r>
            <a:r>
              <a:rPr lang="it-IT" dirty="0" smtClean="0"/>
              <a:t>), </a:t>
            </a:r>
            <a:r>
              <a:rPr lang="it-IT" dirty="0"/>
              <a:t>Rating legalità, Piano di sostenibilità in accordo alla direttiva 2014/95/EU</a:t>
            </a:r>
          </a:p>
        </p:txBody>
      </p:sp>
    </p:spTree>
    <p:extLst>
      <p:ext uri="{BB962C8B-B14F-4D97-AF65-F5344CB8AC3E}">
        <p14:creationId xmlns:p14="http://schemas.microsoft.com/office/powerpoint/2010/main" val="932197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15911</TotalTime>
  <Words>485</Words>
  <Application>Microsoft Office PowerPoint</Application>
  <PresentationFormat>Presentazione su schermo (16:9)</PresentationFormat>
  <Paragraphs>99</Paragraphs>
  <Slides>8</Slides>
  <Notes>6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Muscarnera</dc:creator>
  <cp:lastModifiedBy>Nuccitelli Paola</cp:lastModifiedBy>
  <cp:revision>1011</cp:revision>
  <cp:lastPrinted>2020-01-15T09:21:01Z</cp:lastPrinted>
  <dcterms:created xsi:type="dcterms:W3CDTF">2015-06-26T10:17:13Z</dcterms:created>
  <dcterms:modified xsi:type="dcterms:W3CDTF">2020-11-12T11:36:36Z</dcterms:modified>
</cp:coreProperties>
</file>